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1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2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7" r:id="rId10"/>
    <p:sldId id="268" r:id="rId11"/>
    <p:sldId id="269" r:id="rId12"/>
    <p:sldId id="270" r:id="rId13"/>
    <p:sldId id="265" r:id="rId14"/>
    <p:sldId id="266" r:id="rId15"/>
  </p:sldIdLst>
  <p:sldSz cx="18288000" cy="10287000"/>
  <p:notesSz cx="6858000" cy="9144000"/>
  <p:embeddedFontLs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Clear Sans Regular Bold" panose="020B0604020202020204" charset="0"/>
      <p:regular r:id="rId21"/>
    </p:embeddedFont>
    <p:embeddedFont>
      <p:font typeface="Arial Narrow" panose="020B0606020202030204" pitchFamily="34" charset="0"/>
      <p:regular r:id="rId22"/>
      <p:bold r:id="rId23"/>
      <p:italic r:id="rId24"/>
      <p:boldItalic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100FF"/>
    <a:srgbClr val="883C84"/>
    <a:srgbClr val="461B49"/>
    <a:srgbClr val="963488"/>
    <a:srgbClr val="2831A2"/>
    <a:srgbClr val="2086AA"/>
    <a:srgbClr val="1994B1"/>
    <a:srgbClr val="00B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0279" autoAdjust="0"/>
    <p:restoredTop sz="73146" autoAdjust="0"/>
  </p:normalViewPr>
  <p:slideViewPr>
    <p:cSldViewPr>
      <p:cViewPr varScale="1">
        <p:scale>
          <a:sx n="40" d="100"/>
          <a:sy n="40" d="100"/>
        </p:scale>
        <p:origin x="850" y="4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7217256865900679E-2"/>
          <c:y val="1.4791501750207067E-2"/>
          <c:w val="0.93861605971128614"/>
          <c:h val="0.9308673247267345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Total_Score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Animal</c:v>
                </c:pt>
                <c:pt idx="1">
                  <c:v>Science</c:v>
                </c:pt>
                <c:pt idx="2">
                  <c:v>Healthy Eating</c:v>
                </c:pt>
                <c:pt idx="3">
                  <c:v>Technology</c:v>
                </c:pt>
                <c:pt idx="4">
                  <c:v>Food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74965</c:v>
                </c:pt>
                <c:pt idx="1">
                  <c:v>71168</c:v>
                </c:pt>
                <c:pt idx="2">
                  <c:v>69339</c:v>
                </c:pt>
                <c:pt idx="3">
                  <c:v>68738</c:v>
                </c:pt>
                <c:pt idx="4">
                  <c:v>66676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832-4355-8E80-7C6F712A848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Reaction_type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Animal</c:v>
                </c:pt>
                <c:pt idx="1">
                  <c:v>Science</c:v>
                </c:pt>
                <c:pt idx="2">
                  <c:v>Healthy Eating</c:v>
                </c:pt>
                <c:pt idx="3">
                  <c:v>Technology</c:v>
                </c:pt>
                <c:pt idx="4">
                  <c:v>Food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2832-4355-8E80-7C6F712A848E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1239416336"/>
        <c:axId val="1239424656"/>
      </c:barChart>
      <c:catAx>
        <c:axId val="12394163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39424656"/>
        <c:crosses val="autoZero"/>
        <c:auto val="1"/>
        <c:lblAlgn val="ctr"/>
        <c:lblOffset val="100"/>
        <c:noMultiLvlLbl val="0"/>
      </c:catAx>
      <c:valAx>
        <c:axId val="12394246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394163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7217273622047246E-2"/>
          <c:y val="1.2313938400310908E-2"/>
          <c:w val="0.93861605971128614"/>
          <c:h val="0.9308673247267345"/>
        </c:manualLayout>
      </c:layout>
      <c:barChart>
        <c:barDir val="col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239416336"/>
        <c:axId val="1239424656"/>
      </c:barChart>
      <c:catAx>
        <c:axId val="12394163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39424656"/>
        <c:crosses val="autoZero"/>
        <c:auto val="1"/>
        <c:lblAlgn val="ctr"/>
        <c:lblOffset val="100"/>
        <c:noMultiLvlLbl val="0"/>
      </c:catAx>
      <c:valAx>
        <c:axId val="12394246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394163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7217273622047246E-2"/>
          <c:y val="1.2313938400310908E-2"/>
          <c:w val="0.93861605971128614"/>
          <c:h val="0.9308673247267345"/>
        </c:manualLayout>
      </c:layout>
      <c:barChart>
        <c:barDir val="col"/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239416336"/>
        <c:axId val="1239424656"/>
      </c:barChart>
      <c:catAx>
        <c:axId val="12394163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39424656"/>
        <c:crosses val="autoZero"/>
        <c:auto val="1"/>
        <c:lblAlgn val="ctr"/>
        <c:lblOffset val="100"/>
        <c:noMultiLvlLbl val="0"/>
      </c:catAx>
      <c:valAx>
        <c:axId val="12394246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394163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11.03.2024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11.03.2024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</a:t>
            </a:fld>
            <a:endParaRPr lang="cs-CZ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11.03.2024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9620611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11.03.2024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8617328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11.03.2024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4086214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11.03.2024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13</a:t>
            </a:fld>
            <a:endParaRPr lang="cs-CZ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11.03.2024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14</a:t>
            </a:fld>
            <a:endParaRPr lang="cs-CZ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11.03.2024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2</a:t>
            </a:fld>
            <a:endParaRPr lang="cs-CZ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11.03.2024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3</a:t>
            </a:fld>
            <a:endParaRPr lang="cs-CZ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11.03.2024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4</a:t>
            </a:fld>
            <a:endParaRPr lang="cs-CZ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11.03.2024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5</a:t>
            </a:fld>
            <a:endParaRPr lang="cs-CZ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11.03.2024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6</a:t>
            </a:fld>
            <a:endParaRPr lang="cs-CZ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11.03.2024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7</a:t>
            </a:fld>
            <a:endParaRPr lang="cs-CZ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11.03.2024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8</a:t>
            </a:fld>
            <a:endParaRPr lang="cs-CZ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11.03.2024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847306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2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chart" Target="../charts/chart1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3.png"/><Relationship Id="rId4" Type="http://schemas.openxmlformats.org/officeDocument/2006/relationships/image" Target="../media/image8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chart" Target="../charts/chart2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3.png"/><Relationship Id="rId4" Type="http://schemas.openxmlformats.org/officeDocument/2006/relationships/image" Target="../media/image8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chart" Target="../charts/chart3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3.png"/><Relationship Id="rId4" Type="http://schemas.openxmlformats.org/officeDocument/2006/relationships/image" Target="../media/image8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jpeg"/><Relationship Id="rId4" Type="http://schemas.openxmlformats.org/officeDocument/2006/relationships/image" Target="../media/image18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5.png"/><Relationship Id="rId4" Type="http://schemas.openxmlformats.org/officeDocument/2006/relationships/image" Target="../media/image21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4.png"/><Relationship Id="rId4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6.png"/><Relationship Id="rId4" Type="http://schemas.openxmlformats.org/officeDocument/2006/relationships/image" Target="../media/image2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6.svg"/><Relationship Id="rId9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12.png"/><Relationship Id="rId4" Type="http://schemas.openxmlformats.org/officeDocument/2006/relationships/image" Target="../media/image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15.png"/><Relationship Id="rId4" Type="http://schemas.openxmlformats.org/officeDocument/2006/relationships/image" Target="../media/image18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3.png"/><Relationship Id="rId4" Type="http://schemas.openxmlformats.org/officeDocument/2006/relationships/image" Target="../media/image8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3.png"/><Relationship Id="rId4" Type="http://schemas.openxmlformats.org/officeDocument/2006/relationships/image" Target="../media/image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6394731" y="0"/>
            <a:ext cx="1893269" cy="10287000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3" name="Group 3"/>
          <p:cNvGrpSpPr/>
          <p:nvPr/>
        </p:nvGrpSpPr>
        <p:grpSpPr>
          <a:xfrm>
            <a:off x="6545735" y="406153"/>
            <a:ext cx="10042534" cy="9474693"/>
            <a:chOff x="0" y="0"/>
            <a:chExt cx="13390046" cy="12632924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0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0"/>
              <a:ext cx="3005065" cy="2794710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3279405"/>
              <a:ext cx="3005065" cy="2794710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6558809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20" name="Group 20"/>
          <p:cNvGrpSpPr/>
          <p:nvPr/>
        </p:nvGrpSpPr>
        <p:grpSpPr>
          <a:xfrm>
            <a:off x="1036982" y="453678"/>
            <a:ext cx="8750843" cy="8318192"/>
            <a:chOff x="0" y="0"/>
            <a:chExt cx="11667791" cy="11090922"/>
          </a:xfrm>
        </p:grpSpPr>
        <p:grpSp>
          <p:nvGrpSpPr>
            <p:cNvPr id="21" name="Group 21"/>
            <p:cNvGrpSpPr>
              <a:grpSpLocks noChangeAspect="1"/>
            </p:cNvGrpSpPr>
            <p:nvPr/>
          </p:nvGrpSpPr>
          <p:grpSpPr>
            <a:xfrm>
              <a:off x="1931835" y="1354967"/>
              <a:ext cx="9735956" cy="9735956"/>
              <a:chOff x="0" y="0"/>
              <a:chExt cx="6350000" cy="63500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96140" y="376277"/>
              <a:ext cx="9735956" cy="9756713"/>
            </a:xfrm>
            <a:prstGeom prst="rect">
              <a:avLst/>
            </a:prstGeom>
          </p:spPr>
        </p:pic>
      </p:grpSp>
      <p:sp>
        <p:nvSpPr>
          <p:cNvPr id="24" name="TextBox 24"/>
          <p:cNvSpPr txBox="1"/>
          <p:nvPr/>
        </p:nvSpPr>
        <p:spPr>
          <a:xfrm>
            <a:off x="2312375" y="3305349"/>
            <a:ext cx="5482998" cy="13276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59"/>
              </a:lnSpc>
            </a:pPr>
            <a:r>
              <a:rPr lang="en-IN" sz="8000" b="1" dirty="0"/>
              <a:t>Social</a:t>
            </a:r>
            <a:r>
              <a:rPr lang="en-IN" b="1" dirty="0"/>
              <a:t> </a:t>
            </a:r>
            <a:r>
              <a:rPr lang="en-IN" sz="8000" b="1" dirty="0" smtClean="0"/>
              <a:t>Buzz</a:t>
            </a:r>
            <a:endParaRPr lang="en-US" sz="8000" spc="-105" dirty="0">
              <a:solidFill>
                <a:srgbClr val="FFFFFF"/>
              </a:solidFill>
              <a:latin typeface="Graphik Regular" panose="020B0503030202060203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2" y="-1235382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aphicFrame>
        <p:nvGraphicFramePr>
          <p:cNvPr id="30" name="Chart 29"/>
          <p:cNvGraphicFramePr/>
          <p:nvPr>
            <p:extLst>
              <p:ext uri="{D42A27DB-BD31-4B8C-83A1-F6EECF244321}">
                <p14:modId xmlns:p14="http://schemas.microsoft.com/office/powerpoint/2010/main" val="2870325678"/>
              </p:ext>
            </p:extLst>
          </p:nvPr>
        </p:nvGraphicFramePr>
        <p:xfrm>
          <a:off x="3886200" y="2052458"/>
          <a:ext cx="11753884" cy="62721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31" name="TextBox 30"/>
          <p:cNvSpPr txBox="1"/>
          <p:nvPr/>
        </p:nvSpPr>
        <p:spPr>
          <a:xfrm>
            <a:off x="6457985" y="1141040"/>
            <a:ext cx="6172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 smtClean="0"/>
              <a:t>Top 5 Performance</a:t>
            </a:r>
            <a:endParaRPr lang="en-IN" sz="3200" b="1" dirty="0"/>
          </a:p>
        </p:txBody>
      </p:sp>
      <p:sp>
        <p:nvSpPr>
          <p:cNvPr id="32" name="TextBox 31"/>
          <p:cNvSpPr txBox="1"/>
          <p:nvPr/>
        </p:nvSpPr>
        <p:spPr>
          <a:xfrm flipH="1">
            <a:off x="8991600" y="8643492"/>
            <a:ext cx="44500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u="sng" dirty="0" smtClean="0"/>
              <a:t>Category</a:t>
            </a:r>
            <a:endParaRPr lang="en-IN" sz="2400" b="1" u="sng" dirty="0"/>
          </a:p>
        </p:txBody>
      </p:sp>
      <p:sp>
        <p:nvSpPr>
          <p:cNvPr id="33" name="TextBox 32"/>
          <p:cNvSpPr txBox="1"/>
          <p:nvPr/>
        </p:nvSpPr>
        <p:spPr>
          <a:xfrm rot="16200000">
            <a:off x="2012978" y="4303253"/>
            <a:ext cx="23138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u="sng" dirty="0" smtClean="0"/>
              <a:t>Total_Score</a:t>
            </a:r>
            <a:endParaRPr lang="en-IN" sz="2400" b="1" u="sng" dirty="0"/>
          </a:p>
        </p:txBody>
      </p:sp>
    </p:spTree>
    <p:extLst>
      <p:ext uri="{BB962C8B-B14F-4D97-AF65-F5344CB8AC3E}">
        <p14:creationId xmlns:p14="http://schemas.microsoft.com/office/powerpoint/2010/main" val="9097513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2" y="-1235382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aphicFrame>
        <p:nvGraphicFramePr>
          <p:cNvPr id="30" name="Chart 29"/>
          <p:cNvGraphicFramePr/>
          <p:nvPr>
            <p:extLst>
              <p:ext uri="{D42A27DB-BD31-4B8C-83A1-F6EECF244321}">
                <p14:modId xmlns:p14="http://schemas.microsoft.com/office/powerpoint/2010/main" val="1546605482"/>
              </p:ext>
            </p:extLst>
          </p:nvPr>
        </p:nvGraphicFramePr>
        <p:xfrm>
          <a:off x="3886200" y="2052458"/>
          <a:ext cx="11753884" cy="69949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31" name="TextBox 30"/>
          <p:cNvSpPr txBox="1"/>
          <p:nvPr/>
        </p:nvSpPr>
        <p:spPr>
          <a:xfrm>
            <a:off x="3161104" y="1173000"/>
            <a:ext cx="88022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How many unique categories are there</a:t>
            </a:r>
            <a:r>
              <a:rPr lang="en-US" sz="3200" b="1" dirty="0" smtClean="0"/>
              <a:t>?</a:t>
            </a:r>
            <a:br>
              <a:rPr lang="en-US" sz="3200" b="1" dirty="0" smtClean="0"/>
            </a:br>
            <a:r>
              <a:rPr lang="en-US" sz="2800" b="1" dirty="0" smtClean="0">
                <a:sym typeface="Wingdings" panose="05000000000000000000" pitchFamily="2" charset="2"/>
              </a:rPr>
              <a:t> Total 16 categories.</a:t>
            </a:r>
            <a:endParaRPr lang="en-US" sz="2800" b="1" dirty="0"/>
          </a:p>
        </p:txBody>
      </p:sp>
      <p:graphicFrame>
        <p:nvGraphicFramePr>
          <p:cNvPr id="35" name="Table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9740014"/>
              </p:ext>
            </p:extLst>
          </p:nvPr>
        </p:nvGraphicFramePr>
        <p:xfrm>
          <a:off x="4191000" y="2308699"/>
          <a:ext cx="4876800" cy="6459456"/>
        </p:xfrm>
        <a:graphic>
          <a:graphicData uri="http://schemas.openxmlformats.org/drawingml/2006/table">
            <a:tbl>
              <a:tblPr/>
              <a:tblGrid>
                <a:gridCol w="2378191">
                  <a:extLst>
                    <a:ext uri="{9D8B030D-6E8A-4147-A177-3AD203B41FA5}">
                      <a16:colId xmlns:a16="http://schemas.microsoft.com/office/drawing/2014/main" val="3270462466"/>
                    </a:ext>
                  </a:extLst>
                </a:gridCol>
                <a:gridCol w="2498609">
                  <a:extLst>
                    <a:ext uri="{9D8B030D-6E8A-4147-A177-3AD203B41FA5}">
                      <a16:colId xmlns:a16="http://schemas.microsoft.com/office/drawing/2014/main" val="2793448738"/>
                    </a:ext>
                  </a:extLst>
                </a:gridCol>
              </a:tblGrid>
              <a:tr h="379968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Sr. No.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unique_category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7046753"/>
                  </a:ext>
                </a:extLst>
              </a:tr>
              <a:tr h="379968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Studying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086787"/>
                  </a:ext>
                </a:extLst>
              </a:tr>
              <a:tr h="379968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healthy eating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936895"/>
                  </a:ext>
                </a:extLst>
              </a:tr>
              <a:tr h="379968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technology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8332688"/>
                  </a:ext>
                </a:extLst>
              </a:tr>
              <a:tr h="379968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food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6104658"/>
                  </a:ext>
                </a:extLst>
              </a:tr>
              <a:tr h="379968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cooking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8081324"/>
                  </a:ext>
                </a:extLst>
              </a:tr>
              <a:tr h="379968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dogs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4770882"/>
                  </a:ext>
                </a:extLst>
              </a:tr>
              <a:tr h="379968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soccer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5645110"/>
                  </a:ext>
                </a:extLst>
              </a:tr>
              <a:tr h="379968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public speaking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145298"/>
                  </a:ext>
                </a:extLst>
              </a:tr>
              <a:tr h="379968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science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0561654"/>
                  </a:ext>
                </a:extLst>
              </a:tr>
              <a:tr h="379968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tennis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2256824"/>
                  </a:ext>
                </a:extLst>
              </a:tr>
              <a:tr h="379968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travel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8310712"/>
                  </a:ext>
                </a:extLst>
              </a:tr>
              <a:tr h="379968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fitness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7801885"/>
                  </a:ext>
                </a:extLst>
              </a:tr>
              <a:tr h="379968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education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7663078"/>
                  </a:ext>
                </a:extLst>
              </a:tr>
              <a:tr h="379968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veganism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958909"/>
                  </a:ext>
                </a:extLst>
              </a:tr>
              <a:tr h="379968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Animals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4167366"/>
                  </a:ext>
                </a:extLst>
              </a:tr>
              <a:tr h="379968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culture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42334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958653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2" y="-1235382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aphicFrame>
        <p:nvGraphicFramePr>
          <p:cNvPr id="30" name="Chart 29"/>
          <p:cNvGraphicFramePr/>
          <p:nvPr>
            <p:extLst>
              <p:ext uri="{D42A27DB-BD31-4B8C-83A1-F6EECF244321}">
                <p14:modId xmlns:p14="http://schemas.microsoft.com/office/powerpoint/2010/main" val="2088481015"/>
              </p:ext>
            </p:extLst>
          </p:nvPr>
        </p:nvGraphicFramePr>
        <p:xfrm>
          <a:off x="9982200" y="5143500"/>
          <a:ext cx="11753884" cy="69949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31" name="TextBox 30"/>
          <p:cNvSpPr txBox="1"/>
          <p:nvPr/>
        </p:nvSpPr>
        <p:spPr>
          <a:xfrm>
            <a:off x="3161104" y="1173000"/>
            <a:ext cx="108596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How many reactions are there to the most popular category</a:t>
            </a:r>
            <a:r>
              <a:rPr lang="en-US" sz="3200" b="1" dirty="0" smtClean="0"/>
              <a:t>?</a:t>
            </a:r>
            <a:br>
              <a:rPr lang="en-US" sz="3200" b="1" dirty="0" smtClean="0"/>
            </a:br>
            <a:endParaRPr lang="en-US" sz="2800" b="1" dirty="0"/>
          </a:p>
        </p:txBody>
      </p:sp>
      <p:graphicFrame>
        <p:nvGraphicFramePr>
          <p:cNvPr id="29" name="Table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9030889"/>
              </p:ext>
            </p:extLst>
          </p:nvPr>
        </p:nvGraphicFramePr>
        <p:xfrm>
          <a:off x="4524918" y="2638416"/>
          <a:ext cx="4695282" cy="3800482"/>
        </p:xfrm>
        <a:graphic>
          <a:graphicData uri="http://schemas.openxmlformats.org/drawingml/2006/table">
            <a:tbl>
              <a:tblPr/>
              <a:tblGrid>
                <a:gridCol w="2199887">
                  <a:extLst>
                    <a:ext uri="{9D8B030D-6E8A-4147-A177-3AD203B41FA5}">
                      <a16:colId xmlns:a16="http://schemas.microsoft.com/office/drawing/2014/main" val="87386207"/>
                    </a:ext>
                  </a:extLst>
                </a:gridCol>
                <a:gridCol w="2495395">
                  <a:extLst>
                    <a:ext uri="{9D8B030D-6E8A-4147-A177-3AD203B41FA5}">
                      <a16:colId xmlns:a16="http://schemas.microsoft.com/office/drawing/2014/main" val="2361589133"/>
                    </a:ext>
                  </a:extLst>
                </a:gridCol>
              </a:tblGrid>
              <a:tr h="542926">
                <a:tc>
                  <a:txBody>
                    <a:bodyPr/>
                    <a:lstStyle/>
                    <a:p>
                      <a:pPr algn="ctr" fontAlgn="b"/>
                      <a:r>
                        <a:rPr lang="en-IN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Category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ReactionType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7656401"/>
                  </a:ext>
                </a:extLst>
              </a:tr>
              <a:tr h="542926">
                <a:tc>
                  <a:txBody>
                    <a:bodyPr/>
                    <a:lstStyle/>
                    <a:p>
                      <a:pPr algn="ctr" fontAlgn="b"/>
                      <a:r>
                        <a:rPr lang="en-IN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technology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adore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295417"/>
                  </a:ext>
                </a:extLst>
              </a:tr>
              <a:tr h="542926">
                <a:tc>
                  <a:txBody>
                    <a:bodyPr/>
                    <a:lstStyle/>
                    <a:p>
                      <a:pPr algn="ctr" fontAlgn="b"/>
                      <a:r>
                        <a:rPr lang="en-IN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animals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super love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5544919"/>
                  </a:ext>
                </a:extLst>
              </a:tr>
              <a:tr h="542926">
                <a:tc>
                  <a:txBody>
                    <a:bodyPr/>
                    <a:lstStyle/>
                    <a:p>
                      <a:pPr algn="ctr" fontAlgn="b"/>
                      <a:r>
                        <a:rPr lang="en-IN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science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want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3056742"/>
                  </a:ext>
                </a:extLst>
              </a:tr>
              <a:tr h="542926">
                <a:tc>
                  <a:txBody>
                    <a:bodyPr/>
                    <a:lstStyle/>
                    <a:p>
                      <a:pPr algn="ctr" fontAlgn="b"/>
                      <a:r>
                        <a:rPr lang="en-IN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healthy eating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adore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9088899"/>
                  </a:ext>
                </a:extLst>
              </a:tr>
              <a:tr h="542926">
                <a:tc>
                  <a:txBody>
                    <a:bodyPr/>
                    <a:lstStyle/>
                    <a:p>
                      <a:pPr algn="ctr" fontAlgn="b"/>
                      <a:r>
                        <a:rPr lang="en-IN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Animals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cherish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4250594"/>
                  </a:ext>
                </a:extLst>
              </a:tr>
              <a:tr h="542926">
                <a:tc>
                  <a:txBody>
                    <a:bodyPr/>
                    <a:lstStyle/>
                    <a:p>
                      <a:pPr algn="l" fontAlgn="b"/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00399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40489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5486502"/>
            <a:ext cx="942466" cy="27959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 rot="5400000">
            <a:off x="10009407" y="2779481"/>
            <a:ext cx="942466" cy="27959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 rot="5400000">
            <a:off x="10303836" y="8119956"/>
            <a:ext cx="733270" cy="21753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 l="4069" t="1617" r="4069" b="1617"/>
          <a:stretch>
            <a:fillRect/>
          </a:stretch>
        </p:blipFill>
        <p:spPr>
          <a:xfrm>
            <a:off x="13049729" y="1161805"/>
            <a:ext cx="5036754" cy="796339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557749" y="349324"/>
            <a:ext cx="4703553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Summary</a:t>
            </a:r>
          </a:p>
        </p:txBody>
      </p:sp>
      <p:grpSp>
        <p:nvGrpSpPr>
          <p:cNvPr id="20" name="Group 11">
            <a:extLst>
              <a:ext uri="{FF2B5EF4-FFF2-40B4-BE49-F238E27FC236}">
                <a16:creationId xmlns:a16="http://schemas.microsoft.com/office/drawing/2014/main" id="{C00ABEC5-EF3F-4E3E-827E-EB1F2EF17C0D}"/>
              </a:ext>
            </a:extLst>
          </p:cNvPr>
          <p:cNvGrpSpPr/>
          <p:nvPr/>
        </p:nvGrpSpPr>
        <p:grpSpPr>
          <a:xfrm>
            <a:off x="11581833" y="1580430"/>
            <a:ext cx="5677467" cy="867617"/>
            <a:chOff x="0" y="-47625"/>
            <a:chExt cx="7569956" cy="1156823"/>
          </a:xfrm>
        </p:grpSpPr>
        <p:sp>
          <p:nvSpPr>
            <p:cNvPr id="21" name="TextBox 12">
              <a:extLst>
                <a:ext uri="{FF2B5EF4-FFF2-40B4-BE49-F238E27FC236}">
                  <a16:creationId xmlns:a16="http://schemas.microsoft.com/office/drawing/2014/main" id="{19A1BE45-8301-44C6-A0D0-F8FDA800622F}"/>
                </a:ext>
              </a:extLst>
            </p:cNvPr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2" name="TextBox 13">
              <a:extLst>
                <a:ext uri="{FF2B5EF4-FFF2-40B4-BE49-F238E27FC236}">
                  <a16:creationId xmlns:a16="http://schemas.microsoft.com/office/drawing/2014/main" id="{3DAE5247-0244-4123-A713-8D8809E80C70}"/>
                </a:ext>
              </a:extLst>
            </p:cNvPr>
            <p:cNvSpPr txBox="1"/>
            <p:nvPr/>
          </p:nvSpPr>
          <p:spPr>
            <a:xfrm>
              <a:off x="0" y="-47625"/>
              <a:ext cx="7569956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  <p:grpSp>
        <p:nvGrpSpPr>
          <p:cNvPr id="23" name="Group 14">
            <a:extLst>
              <a:ext uri="{FF2B5EF4-FFF2-40B4-BE49-F238E27FC236}">
                <a16:creationId xmlns:a16="http://schemas.microsoft.com/office/drawing/2014/main" id="{F49CBA38-C879-499F-B0F5-691188949921}"/>
              </a:ext>
            </a:extLst>
          </p:cNvPr>
          <p:cNvGrpSpPr/>
          <p:nvPr/>
        </p:nvGrpSpPr>
        <p:grpSpPr>
          <a:xfrm>
            <a:off x="11581833" y="6964868"/>
            <a:ext cx="5677467" cy="867617"/>
            <a:chOff x="0" y="-47625"/>
            <a:chExt cx="7569956" cy="1156823"/>
          </a:xfrm>
        </p:grpSpPr>
        <p:sp>
          <p:nvSpPr>
            <p:cNvPr id="24" name="TextBox 15">
              <a:extLst>
                <a:ext uri="{FF2B5EF4-FFF2-40B4-BE49-F238E27FC236}">
                  <a16:creationId xmlns:a16="http://schemas.microsoft.com/office/drawing/2014/main" id="{3A90234A-916B-4C29-ACF1-11F97E8C2563}"/>
                </a:ext>
              </a:extLst>
            </p:cNvPr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5" name="TextBox 16">
              <a:extLst>
                <a:ext uri="{FF2B5EF4-FFF2-40B4-BE49-F238E27FC236}">
                  <a16:creationId xmlns:a16="http://schemas.microsoft.com/office/drawing/2014/main" id="{E1CF9388-A25B-45EF-AAD4-73FE2BA72053}"/>
                </a:ext>
              </a:extLst>
            </p:cNvPr>
            <p:cNvSpPr txBox="1"/>
            <p:nvPr/>
          </p:nvSpPr>
          <p:spPr>
            <a:xfrm>
              <a:off x="0" y="-47625"/>
              <a:ext cx="7569956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511308" y="1749819"/>
            <a:ext cx="9090120" cy="7540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Social Buzz, a major player in social media, faces the challenge of managing vast amounts of unstructured data from over 500 million monthly active users</a:t>
            </a:r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Our project aims to analyze this data to understand the popularity of different content categories, providing actionable insights to optimize content curation strategies</a:t>
            </a:r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Here we analyze that Animal and Science are top most categories of the content showing that people enjoying the “real-life” content  most.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728428" y="3599225"/>
            <a:ext cx="3546595" cy="3371248"/>
            <a:chOff x="0" y="0"/>
            <a:chExt cx="4728794" cy="4494997"/>
          </a:xfrm>
        </p:grpSpPr>
        <p:grpSp>
          <p:nvGrpSpPr>
            <p:cNvPr id="4" name="Group 4"/>
            <p:cNvGrpSpPr>
              <a:grpSpLocks noChangeAspect="1"/>
            </p:cNvGrpSpPr>
            <p:nvPr/>
          </p:nvGrpSpPr>
          <p:grpSpPr>
            <a:xfrm>
              <a:off x="782946" y="549149"/>
              <a:ext cx="3945848" cy="3945848"/>
              <a:chOff x="0" y="0"/>
              <a:chExt cx="6350000" cy="63500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chemeClr val="bg1"/>
              </a:solidFill>
            </p:spPr>
          </p:sp>
        </p:grpSp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160550" y="152500"/>
              <a:ext cx="3945848" cy="3954260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4669076" y="4178375"/>
            <a:ext cx="6608524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800" b="1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Thank you!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517113" y="-1140306"/>
            <a:ext cx="17253775" cy="2017079"/>
            <a:chOff x="0" y="0"/>
            <a:chExt cx="23005033" cy="2689439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517113" y="9394369"/>
            <a:ext cx="17253775" cy="2017079"/>
            <a:chOff x="0" y="0"/>
            <a:chExt cx="23005033" cy="2689439"/>
          </a:xfrm>
        </p:grpSpPr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4" name="TextBox 23"/>
          <p:cNvSpPr txBox="1"/>
          <p:nvPr/>
        </p:nvSpPr>
        <p:spPr>
          <a:xfrm>
            <a:off x="13895560" y="7581900"/>
            <a:ext cx="43619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 smtClean="0"/>
              <a:t>NIKITA</a:t>
            </a:r>
            <a:r>
              <a:rPr lang="en-IN" dirty="0" smtClean="0"/>
              <a:t>    </a:t>
            </a:r>
            <a:r>
              <a:rPr lang="en-IN" sz="4000" dirty="0" smtClean="0"/>
              <a:t>BURDE</a:t>
            </a:r>
            <a:endParaRPr lang="en-IN" sz="40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208975" y="1069598"/>
            <a:ext cx="8703923" cy="8500902"/>
            <a:chOff x="383179" y="-2954270"/>
            <a:chExt cx="11605231" cy="11334533"/>
          </a:xfrm>
        </p:grpSpPr>
        <p:sp>
          <p:nvSpPr>
            <p:cNvPr id="3" name="TextBox 3"/>
            <p:cNvSpPr txBox="1"/>
            <p:nvPr/>
          </p:nvSpPr>
          <p:spPr>
            <a:xfrm>
              <a:off x="423819" y="-2954270"/>
              <a:ext cx="11564591" cy="16414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8000" b="1" spc="-80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Today's agenda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383179" y="-483700"/>
              <a:ext cx="11564591" cy="88639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85800" indent="-6858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4800" spc="-19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Project </a:t>
              </a:r>
              <a:r>
                <a:rPr lang="en-US" sz="4800" spc="-19" dirty="0" smtClean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recap</a:t>
              </a:r>
              <a:endParaRPr lang="en-US" sz="4800" spc="-19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685800" indent="-6858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4800" spc="-19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Problem</a:t>
              </a:r>
            </a:p>
            <a:p>
              <a:pPr marL="685800" indent="-6858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4800" spc="-19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The Analytics team</a:t>
              </a:r>
            </a:p>
            <a:p>
              <a:pPr marL="685800" indent="-6858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4800" spc="-19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Process</a:t>
              </a:r>
            </a:p>
            <a:p>
              <a:pPr marL="685800" indent="-6858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4800" spc="-19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Insights</a:t>
              </a:r>
            </a:p>
            <a:p>
              <a:pPr marL="685800" indent="-6858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4800" spc="-19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Summary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307242" y="-1685151"/>
            <a:ext cx="3545508" cy="3370302"/>
            <a:chOff x="0" y="0"/>
            <a:chExt cx="4727344" cy="4493736"/>
          </a:xfrm>
        </p:grpSpPr>
        <p:grpSp>
          <p:nvGrpSpPr>
            <p:cNvPr id="6" name="Group 6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9" name="Group 9"/>
          <p:cNvGrpSpPr/>
          <p:nvPr/>
        </p:nvGrpSpPr>
        <p:grpSpPr>
          <a:xfrm>
            <a:off x="13610070" y="3458349"/>
            <a:ext cx="3545508" cy="3370302"/>
            <a:chOff x="0" y="0"/>
            <a:chExt cx="4727344" cy="4493736"/>
          </a:xfrm>
        </p:grpSpPr>
        <p:grpSp>
          <p:nvGrpSpPr>
            <p:cNvPr id="10" name="Group 10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1912898" y="8601849"/>
            <a:ext cx="3545508" cy="3370302"/>
            <a:chOff x="0" y="0"/>
            <a:chExt cx="4727344" cy="4493736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-927557" y="406153"/>
            <a:ext cx="2253799" cy="9474693"/>
            <a:chOff x="0" y="0"/>
            <a:chExt cx="3005065" cy="12632924"/>
          </a:xfrm>
        </p:grpSpPr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17113" y="584601"/>
            <a:ext cx="17253775" cy="9117799"/>
            <a:chOff x="0" y="0"/>
            <a:chExt cx="23005033" cy="12157065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3155875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6311751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9467626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3155875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6311751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9467626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3155875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6311751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9467626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3155875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6311751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9467626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3155875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6311751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9467626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3155875"/>
              <a:ext cx="2891870" cy="2689439"/>
            </a:xfrm>
            <a:prstGeom prst="rect">
              <a:avLst/>
            </a:prstGeom>
          </p:spPr>
        </p:pic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6311751"/>
              <a:ext cx="2891870" cy="2689439"/>
            </a:xfrm>
            <a:prstGeom prst="rect">
              <a:avLst/>
            </a:prstGeom>
          </p:spPr>
        </p:pic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9467626"/>
              <a:ext cx="2891870" cy="2689439"/>
            </a:xfrm>
            <a:prstGeom prst="rect">
              <a:avLst/>
            </a:prstGeom>
          </p:spPr>
        </p:pic>
        <p:pic>
          <p:nvPicPr>
            <p:cNvPr id="27" name="Picture 2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155875"/>
              <a:ext cx="2891870" cy="2689439"/>
            </a:xfrm>
            <a:prstGeom prst="rect">
              <a:avLst/>
            </a:prstGeom>
          </p:spPr>
        </p:pic>
        <p:pic>
          <p:nvPicPr>
            <p:cNvPr id="29" name="Picture 2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311751"/>
              <a:ext cx="2891870" cy="2689439"/>
            </a:xfrm>
            <a:prstGeom prst="rect">
              <a:avLst/>
            </a:prstGeom>
          </p:spPr>
        </p:pic>
        <p:pic>
          <p:nvPicPr>
            <p:cNvPr id="30" name="Picture 3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467626"/>
              <a:ext cx="2891870" cy="2689439"/>
            </a:xfrm>
            <a:prstGeom prst="rect">
              <a:avLst/>
            </a:prstGeom>
          </p:spPr>
        </p:pic>
      </p:grpSp>
      <p:sp>
        <p:nvSpPr>
          <p:cNvPr id="31" name="AutoShape 31"/>
          <p:cNvSpPr/>
          <p:nvPr/>
        </p:nvSpPr>
        <p:spPr>
          <a:xfrm>
            <a:off x="6986258" y="872835"/>
            <a:ext cx="10372897" cy="85378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Social Buzz, a prominent player in the social media and content creation </a:t>
            </a: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industry. Over 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the years, Social Buzz has experienced exponential growth, reaching a massive scale that has outpaced its internal resources</a:t>
            </a: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Accenture has begun a 3 month PO focusing on these tasks :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657350" lvl="2" indent="-742950">
              <a:buFont typeface="+mj-lt"/>
              <a:buAutoNum type="arabicPeriod"/>
            </a:pP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An audit of Social Buzz’s big data practice</a:t>
            </a:r>
          </a:p>
          <a:p>
            <a:pPr marL="1657350" lvl="2" indent="-742950">
              <a:buFont typeface="+mj-lt"/>
              <a:buAutoNum type="arabicPeriod"/>
            </a:pP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Recommendations for a successful IPO</a:t>
            </a:r>
          </a:p>
          <a:p>
            <a:pPr marL="1657350" lvl="2" indent="-742950">
              <a:buFont typeface="+mj-lt"/>
              <a:buAutoNum type="arabicPeriod"/>
            </a:pP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Analysis to find Social Buzz’s Top 5 most popular categories of content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2" name="Picture 3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 b="321"/>
          <a:stretch>
            <a:fillRect/>
          </a:stretch>
        </p:blipFill>
        <p:spPr>
          <a:xfrm rot="10799999">
            <a:off x="475065" y="1734754"/>
            <a:ext cx="6453903" cy="6467663"/>
          </a:xfrm>
          <a:prstGeom prst="rect">
            <a:avLst/>
          </a:prstGeom>
        </p:spPr>
      </p:pic>
      <p:sp>
        <p:nvSpPr>
          <p:cNvPr id="33" name="TextBox 33"/>
          <p:cNvSpPr txBox="1"/>
          <p:nvPr/>
        </p:nvSpPr>
        <p:spPr>
          <a:xfrm>
            <a:off x="228600" y="4022663"/>
            <a:ext cx="7045611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b="1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Project Recap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8195696"/>
            <a:ext cx="3545508" cy="3370302"/>
            <a:chOff x="0" y="0"/>
            <a:chExt cx="4727344" cy="4493736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sp>
        <p:nvSpPr>
          <p:cNvPr id="6" name="AutoShape 6"/>
          <p:cNvSpPr/>
          <p:nvPr/>
        </p:nvSpPr>
        <p:spPr>
          <a:xfrm>
            <a:off x="0" y="0"/>
            <a:ext cx="10524430" cy="10287000"/>
          </a:xfrm>
          <a:prstGeom prst="rect">
            <a:avLst/>
          </a:prstGeom>
          <a:solidFill>
            <a:srgbClr val="A100FF"/>
          </a:solidFill>
          <a:ln>
            <a:solidFill>
              <a:srgbClr val="A100FF"/>
            </a:solidFill>
          </a:ln>
        </p:spPr>
        <p:txBody>
          <a:bodyPr anchor="b"/>
          <a:lstStyle/>
          <a:p>
            <a:endParaRPr lang="en-AU" sz="3600" dirty="0"/>
          </a:p>
          <a:p>
            <a:endParaRPr lang="en-AU" sz="3600" dirty="0" smtClean="0"/>
          </a:p>
          <a:p>
            <a:r>
              <a:rPr lang="en-AU" sz="3600" dirty="0" smtClean="0">
                <a:latin typeface="Arial Narrow" panose="020B0606020202030204" pitchFamily="34" charset="0"/>
                <a:cs typeface="Arial" panose="020B0604020202020204" pitchFamily="34" charset="0"/>
              </a:rPr>
              <a:t>                          </a:t>
            </a:r>
            <a:r>
              <a:rPr lang="en-US" sz="3600" dirty="0" smtClean="0">
                <a:solidFill>
                  <a:schemeClr val="bg1"/>
                </a:solidFill>
              </a:rPr>
              <a:t>Over </a:t>
            </a:r>
            <a:r>
              <a:rPr lang="en-US" sz="3600" dirty="0">
                <a:solidFill>
                  <a:schemeClr val="bg1"/>
                </a:solidFill>
              </a:rPr>
              <a:t>the past 5 years, Social Buzz has gained 500M+ monthly active users, resulting in a </a:t>
            </a:r>
            <a:r>
              <a:rPr lang="en-US" sz="3600" dirty="0" smtClean="0">
                <a:solidFill>
                  <a:schemeClr val="bg1"/>
                </a:solidFill>
              </a:rPr>
              <a:t>rising </a:t>
            </a:r>
            <a:r>
              <a:rPr lang="en-US" sz="3600" dirty="0">
                <a:solidFill>
                  <a:schemeClr val="bg1"/>
                </a:solidFill>
              </a:rPr>
              <a:t>of unstructured data. Managing 100,000+ daily </a:t>
            </a:r>
            <a:r>
              <a:rPr lang="en-US" sz="3600" dirty="0" smtClean="0">
                <a:solidFill>
                  <a:schemeClr val="bg1"/>
                </a:solidFill>
              </a:rPr>
              <a:t>content. </a:t>
            </a:r>
          </a:p>
          <a:p>
            <a:r>
              <a:rPr lang="en-US" sz="3600" dirty="0" smtClean="0">
                <a:solidFill>
                  <a:schemeClr val="bg1"/>
                </a:solidFill>
              </a:rPr>
              <a:t/>
            </a:r>
            <a:br>
              <a:rPr lang="en-US" sz="3600" dirty="0" smtClean="0">
                <a:solidFill>
                  <a:schemeClr val="bg1"/>
                </a:solidFill>
              </a:rPr>
            </a:br>
            <a:r>
              <a:rPr lang="en-US" sz="3600" dirty="0" smtClean="0">
                <a:solidFill>
                  <a:schemeClr val="bg1"/>
                </a:solidFill>
              </a:rPr>
              <a:t>But how to capitalize on  it when there is so much ?</a:t>
            </a:r>
          </a:p>
          <a:p>
            <a:pPr algn="just"/>
            <a:endParaRPr lang="en-US" sz="3600" dirty="0">
              <a:solidFill>
                <a:schemeClr val="bg1"/>
              </a:solidFill>
              <a:cs typeface="Arial" panose="020B0604020202020204" pitchFamily="34" charset="0"/>
            </a:endParaRPr>
          </a:p>
          <a:p>
            <a:pPr algn="just"/>
            <a:r>
              <a:rPr lang="en-US" sz="3600" u="sng" dirty="0" smtClean="0">
                <a:solidFill>
                  <a:schemeClr val="bg1"/>
                </a:solidFill>
                <a:cs typeface="Arial" panose="020B0604020202020204" pitchFamily="34" charset="0"/>
              </a:rPr>
              <a:t>Analysis to find Social Buzz’s top 5 most popular categories of content</a:t>
            </a:r>
            <a:endParaRPr lang="en-AU" sz="3600" u="sng" dirty="0" smtClean="0">
              <a:solidFill>
                <a:schemeClr val="bg1"/>
              </a:solidFill>
              <a:cs typeface="Arial" panose="020B0604020202020204" pitchFamily="34" charset="0"/>
            </a:endParaRPr>
          </a:p>
          <a:p>
            <a:endParaRPr lang="en-AU" dirty="0"/>
          </a:p>
          <a:p>
            <a:endParaRPr lang="en-AU" dirty="0" smtClean="0"/>
          </a:p>
          <a:p>
            <a:endParaRPr lang="en-AU" dirty="0"/>
          </a:p>
        </p:txBody>
      </p:sp>
      <p:grpSp>
        <p:nvGrpSpPr>
          <p:cNvPr id="7" name="Group 7"/>
          <p:cNvGrpSpPr/>
          <p:nvPr/>
        </p:nvGrpSpPr>
        <p:grpSpPr>
          <a:xfrm>
            <a:off x="4627" y="406153"/>
            <a:ext cx="2253799" cy="4051547"/>
            <a:chOff x="0" y="0"/>
            <a:chExt cx="3005065" cy="12632924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1131527" y="240065"/>
            <a:ext cx="3438614" cy="3297100"/>
            <a:chOff x="0" y="154662"/>
            <a:chExt cx="4584818" cy="4396135"/>
          </a:xfrm>
        </p:grpSpPr>
        <p:grpSp>
          <p:nvGrpSpPr>
            <p:cNvPr id="13" name="Group 13"/>
            <p:cNvGrpSpPr>
              <a:grpSpLocks noChangeAspect="1"/>
            </p:cNvGrpSpPr>
            <p:nvPr/>
          </p:nvGrpSpPr>
          <p:grpSpPr>
            <a:xfrm>
              <a:off x="0" y="656398"/>
              <a:ext cx="3894399" cy="3894399"/>
              <a:chOff x="0" y="0"/>
              <a:chExt cx="6350000" cy="6350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963488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rcRect b="321"/>
            <a:stretch>
              <a:fillRect/>
            </a:stretch>
          </p:blipFill>
          <p:spPr>
            <a:xfrm rot="16484543">
              <a:off x="686267" y="150511"/>
              <a:ext cx="3894400" cy="3902702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15986267" y="-1061348"/>
            <a:ext cx="3545508" cy="3370302"/>
            <a:chOff x="0" y="0"/>
            <a:chExt cx="4727344" cy="4493736"/>
          </a:xfrm>
        </p:grpSpPr>
        <p:grpSp>
          <p:nvGrpSpPr>
            <p:cNvPr id="17" name="Group 17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9"/>
          <a:srcRect l="24693" r="24693"/>
          <a:stretch>
            <a:fillRect/>
          </a:stretch>
        </p:blipFill>
        <p:spPr>
          <a:xfrm>
            <a:off x="11007484" y="1028700"/>
            <a:ext cx="6251816" cy="82296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3122841" y="784958"/>
            <a:ext cx="5733766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b="1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Problem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46437" y="835167"/>
            <a:ext cx="9939843" cy="9474693"/>
            <a:chOff x="0" y="0"/>
            <a:chExt cx="13253124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0"/>
              <a:ext cx="3005065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0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9838214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0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3279405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6558809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9838214"/>
              <a:ext cx="3005065" cy="2794710"/>
            </a:xfrm>
            <a:prstGeom prst="rect">
              <a:avLst/>
            </a:prstGeom>
          </p:spPr>
        </p:pic>
      </p:grpSp>
      <p:sp>
        <p:nvSpPr>
          <p:cNvPr id="15" name="AutoShape 15"/>
          <p:cNvSpPr/>
          <p:nvPr/>
        </p:nvSpPr>
        <p:spPr>
          <a:xfrm>
            <a:off x="4302340" y="4369011"/>
            <a:ext cx="3233607" cy="2069349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r>
              <a:rPr lang="en-US" sz="5400" b="1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The Analytics team</a:t>
            </a:r>
          </a:p>
          <a:p>
            <a:endParaRPr lang="en-IN" dirty="0" smtClean="0"/>
          </a:p>
          <a:p>
            <a:endParaRPr lang="en-IN" dirty="0"/>
          </a:p>
          <a:p>
            <a:endParaRPr lang="en-IN" dirty="0" smtClean="0"/>
          </a:p>
        </p:txBody>
      </p: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11942221" y="1209584"/>
            <a:ext cx="2085137" cy="2085137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</p:sp>
      </p:grp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12204400" y="4487179"/>
            <a:ext cx="2085137" cy="2085137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3" name="Group 23"/>
          <p:cNvGrpSpPr>
            <a:grpSpLocks noChangeAspect="1"/>
          </p:cNvGrpSpPr>
          <p:nvPr/>
        </p:nvGrpSpPr>
        <p:grpSpPr>
          <a:xfrm>
            <a:off x="11782816" y="4283562"/>
            <a:ext cx="2187334" cy="2123082"/>
            <a:chOff x="-23042" y="66269"/>
            <a:chExt cx="6542158" cy="6349987"/>
          </a:xfrm>
        </p:grpSpPr>
        <p:sp>
          <p:nvSpPr>
            <p:cNvPr id="24" name="Freeform 24"/>
            <p:cNvSpPr/>
            <p:nvPr/>
          </p:nvSpPr>
          <p:spPr>
            <a:xfrm>
              <a:off x="-23042" y="119185"/>
              <a:ext cx="6542158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5"/>
              <a:stretch>
                <a:fillRect l="-162891" t="-16684" r="-160683" b="-166629"/>
              </a:stretch>
            </a:blipFill>
            <a:ln>
              <a:solidFill>
                <a:srgbClr val="00BAFF"/>
              </a:solidFill>
            </a:ln>
          </p:spPr>
        </p:sp>
        <p:sp>
          <p:nvSpPr>
            <p:cNvPr id="25" name="Freeform 25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grpSp>
        <p:nvGrpSpPr>
          <p:cNvPr id="26" name="Group 26"/>
          <p:cNvGrpSpPr>
            <a:grpSpLocks noChangeAspect="1"/>
          </p:cNvGrpSpPr>
          <p:nvPr/>
        </p:nvGrpSpPr>
        <p:grpSpPr>
          <a:xfrm>
            <a:off x="12204399" y="7862459"/>
            <a:ext cx="2085137" cy="2085137"/>
            <a:chOff x="0" y="0"/>
            <a:chExt cx="6350000" cy="63500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8" name="Group 28"/>
          <p:cNvGrpSpPr>
            <a:grpSpLocks noChangeAspect="1"/>
          </p:cNvGrpSpPr>
          <p:nvPr/>
        </p:nvGrpSpPr>
        <p:grpSpPr>
          <a:xfrm>
            <a:off x="11568551" y="942278"/>
            <a:ext cx="2174041" cy="2165548"/>
            <a:chOff x="0" y="0"/>
            <a:chExt cx="6502400" cy="6477000"/>
          </a:xfrm>
        </p:grpSpPr>
        <p:sp>
          <p:nvSpPr>
            <p:cNvPr id="29" name="Freeform 2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6"/>
              <a:stretch>
                <a:fillRect l="-164266" t="1917" r="-22903" b="-93994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30" name="Freeform 3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sp>
        <p:nvSpPr>
          <p:cNvPr id="31" name="TextBox 31"/>
          <p:cNvSpPr txBox="1"/>
          <p:nvPr/>
        </p:nvSpPr>
        <p:spPr>
          <a:xfrm>
            <a:off x="3010223" y="3795641"/>
            <a:ext cx="5612273" cy="2462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endParaRPr lang="en-US" sz="8000" spc="-80" dirty="0" smtClean="0">
              <a:solidFill>
                <a:srgbClr val="000000"/>
              </a:solidFill>
              <a:latin typeface="Graphik Regular" panose="020B0503030202060203" pitchFamily="34" charset="0"/>
            </a:endParaRPr>
          </a:p>
          <a:p>
            <a:pPr algn="ctr">
              <a:lnSpc>
                <a:spcPts val="9600"/>
              </a:lnSpc>
            </a:pPr>
            <a:endParaRPr lang="en-US" sz="8000" spc="-80" dirty="0">
              <a:solidFill>
                <a:srgbClr val="000000"/>
              </a:solidFill>
              <a:latin typeface="Graphik Regular" panose="020B0503030202060203" pitchFamily="3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 flipH="1">
            <a:off x="15047649" y="8077892"/>
            <a:ext cx="31456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 smtClean="0"/>
              <a:t>Nikita Burde</a:t>
            </a:r>
          </a:p>
          <a:p>
            <a:endParaRPr lang="en-IN" sz="2400" dirty="0"/>
          </a:p>
          <a:p>
            <a:r>
              <a:rPr lang="en-IN" sz="2400" dirty="0" smtClean="0"/>
              <a:t>Data Analyst</a:t>
            </a:r>
            <a:endParaRPr lang="en-IN" sz="2400" dirty="0"/>
          </a:p>
        </p:txBody>
      </p:sp>
      <p:sp>
        <p:nvSpPr>
          <p:cNvPr id="34" name="TextBox 33"/>
          <p:cNvSpPr txBox="1"/>
          <p:nvPr/>
        </p:nvSpPr>
        <p:spPr>
          <a:xfrm flipH="1">
            <a:off x="14740667" y="4883438"/>
            <a:ext cx="36790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 smtClean="0"/>
              <a:t>Marcus Rompton</a:t>
            </a:r>
          </a:p>
          <a:p>
            <a:endParaRPr lang="en-IN" sz="2400" dirty="0"/>
          </a:p>
          <a:p>
            <a:r>
              <a:rPr lang="en-IN" sz="2400" dirty="0" smtClean="0"/>
              <a:t>Senior Principle</a:t>
            </a:r>
            <a:endParaRPr lang="en-IN" sz="2400" dirty="0"/>
          </a:p>
        </p:txBody>
      </p:sp>
      <p:sp>
        <p:nvSpPr>
          <p:cNvPr id="35" name="TextBox 34"/>
          <p:cNvSpPr txBox="1"/>
          <p:nvPr/>
        </p:nvSpPr>
        <p:spPr>
          <a:xfrm flipH="1">
            <a:off x="14494633" y="1564311"/>
            <a:ext cx="29176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 smtClean="0"/>
              <a:t>Andrew Fleming </a:t>
            </a:r>
          </a:p>
          <a:p>
            <a:endParaRPr lang="en-IN" sz="2400" dirty="0"/>
          </a:p>
          <a:p>
            <a:r>
              <a:rPr lang="en-IN" sz="2400" dirty="0" smtClean="0"/>
              <a:t>Chief Technical Architect</a:t>
            </a:r>
            <a:endParaRPr lang="en-IN" sz="2400" dirty="0"/>
          </a:p>
        </p:txBody>
      </p: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11814940" y="7597631"/>
            <a:ext cx="2174041" cy="2165548"/>
            <a:chOff x="0" y="0"/>
            <a:chExt cx="6502400" cy="6477000"/>
          </a:xfrm>
        </p:grpSpPr>
        <p:sp>
          <p:nvSpPr>
            <p:cNvPr id="19" name="Freeform 1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7"/>
              <a:stretch>
                <a:fillRect l="-136837" t="-28774" r="-84967" b="-86469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45296" y="406153"/>
            <a:ext cx="10042534" cy="9474693"/>
            <a:chOff x="0" y="0"/>
            <a:chExt cx="13390046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r="10232"/>
            <a:stretch>
              <a:fillRect/>
            </a:stretch>
          </p:blipFill>
          <p:spPr>
            <a:xfrm>
              <a:off x="6923321" y="6558809"/>
              <a:ext cx="2697587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903390" y="1027892"/>
            <a:ext cx="2061957" cy="1781248"/>
            <a:chOff x="0" y="0"/>
            <a:chExt cx="2473282" cy="2374997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3758754" y="2639980"/>
            <a:ext cx="1854962" cy="1781248"/>
            <a:chOff x="0" y="0"/>
            <a:chExt cx="2473282" cy="2374997"/>
          </a:xfrm>
        </p:grpSpPr>
        <p:grpSp>
          <p:nvGrpSpPr>
            <p:cNvPr id="18" name="Group 18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1" name="Group 21"/>
          <p:cNvGrpSpPr/>
          <p:nvPr/>
        </p:nvGrpSpPr>
        <p:grpSpPr>
          <a:xfrm>
            <a:off x="5614117" y="4252068"/>
            <a:ext cx="1854962" cy="1781248"/>
            <a:chOff x="0" y="0"/>
            <a:chExt cx="2473282" cy="2374997"/>
          </a:xfrm>
        </p:grpSpPr>
        <p:grpSp>
          <p:nvGrpSpPr>
            <p:cNvPr id="22" name="Group 22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5" name="Group 25"/>
          <p:cNvGrpSpPr/>
          <p:nvPr/>
        </p:nvGrpSpPr>
        <p:grpSpPr>
          <a:xfrm>
            <a:off x="7469480" y="5864156"/>
            <a:ext cx="1854962" cy="1781248"/>
            <a:chOff x="0" y="0"/>
            <a:chExt cx="2473282" cy="2374997"/>
          </a:xfrm>
        </p:grpSpPr>
        <p:grpSp>
          <p:nvGrpSpPr>
            <p:cNvPr id="26" name="Group 26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9" name="Group 29"/>
          <p:cNvGrpSpPr/>
          <p:nvPr/>
        </p:nvGrpSpPr>
        <p:grpSpPr>
          <a:xfrm>
            <a:off x="9324843" y="7476244"/>
            <a:ext cx="1854962" cy="1781248"/>
            <a:chOff x="0" y="0"/>
            <a:chExt cx="2473282" cy="2374997"/>
          </a:xfrm>
        </p:grpSpPr>
        <p:grpSp>
          <p:nvGrpSpPr>
            <p:cNvPr id="30" name="Group 30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32" name="Picture 32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sp>
        <p:nvSpPr>
          <p:cNvPr id="33" name="TextBox 33"/>
          <p:cNvSpPr txBox="1"/>
          <p:nvPr/>
        </p:nvSpPr>
        <p:spPr>
          <a:xfrm>
            <a:off x="10639441" y="1646873"/>
            <a:ext cx="6734159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800" b="1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Process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2665553" y="1433735"/>
            <a:ext cx="1229487" cy="92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 smtClean="0">
                <a:solidFill>
                  <a:srgbClr val="FFFFFF"/>
                </a:solidFill>
                <a:latin typeface="Clear Sans Regular Bold"/>
              </a:rPr>
              <a:t>1</a:t>
            </a:r>
            <a:endParaRPr lang="en-US" sz="7192" spc="-640" dirty="0">
              <a:solidFill>
                <a:srgbClr val="FFFFFF"/>
              </a:solidFill>
              <a:latin typeface="Clear Sans Regular Bold"/>
            </a:endParaRPr>
          </a:p>
        </p:txBody>
      </p:sp>
      <p:sp>
        <p:nvSpPr>
          <p:cNvPr id="35" name="TextBox 35"/>
          <p:cNvSpPr txBox="1"/>
          <p:nvPr/>
        </p:nvSpPr>
        <p:spPr>
          <a:xfrm>
            <a:off x="4534646" y="2984043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2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0108223" y="7828620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>
                <a:solidFill>
                  <a:srgbClr val="FFFFFF"/>
                </a:solidFill>
                <a:latin typeface="Clear Sans Regular Bold"/>
              </a:rPr>
              <a:t>5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8193880" y="6204766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4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6396750" y="4605252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3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4703436" y="1285713"/>
            <a:ext cx="843465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dirty="0" smtClean="0">
                <a:solidFill>
                  <a:schemeClr val="bg1"/>
                </a:solidFill>
              </a:rPr>
              <a:t>Data Understanding</a:t>
            </a:r>
            <a:endParaRPr lang="en-IN" sz="4400" dirty="0">
              <a:solidFill>
                <a:schemeClr val="bg1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 flipH="1">
            <a:off x="6438822" y="2925705"/>
            <a:ext cx="87975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 smtClean="0">
                <a:solidFill>
                  <a:schemeClr val="bg1"/>
                </a:solidFill>
              </a:rPr>
              <a:t>Data Cleaning</a:t>
            </a:r>
            <a:endParaRPr lang="en-IN" sz="4000" dirty="0">
              <a:solidFill>
                <a:schemeClr val="bg1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 flipH="1">
            <a:off x="8231642" y="4442551"/>
            <a:ext cx="84939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 smtClean="0">
                <a:solidFill>
                  <a:schemeClr val="bg1"/>
                </a:solidFill>
              </a:rPr>
              <a:t>Data Modelling</a:t>
            </a:r>
            <a:endParaRPr lang="en-IN" sz="4000" dirty="0">
              <a:solidFill>
                <a:schemeClr val="bg1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9941174" y="5959397"/>
            <a:ext cx="80390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 smtClean="0">
                <a:solidFill>
                  <a:schemeClr val="bg1"/>
                </a:solidFill>
              </a:rPr>
              <a:t>Data Analysis</a:t>
            </a:r>
            <a:endParaRPr lang="en-IN" sz="4000" dirty="0">
              <a:solidFill>
                <a:schemeClr val="bg1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 rot="10800000" flipV="1">
            <a:off x="11734800" y="7563890"/>
            <a:ext cx="53787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 smtClean="0">
                <a:solidFill>
                  <a:schemeClr val="bg1"/>
                </a:solidFill>
              </a:rPr>
              <a:t>Uncover Insights </a:t>
            </a:r>
            <a:endParaRPr lang="en-IN" sz="4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>
            <a:off x="2127159" y="6480806"/>
            <a:ext cx="2972219" cy="881758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860915"/>
            <a:ext cx="46361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Insights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517112" y="7810500"/>
            <a:ext cx="17253775" cy="2017079"/>
            <a:chOff x="0" y="0"/>
            <a:chExt cx="23005033" cy="2689439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>
            <a:off x="7272183" y="6480309"/>
            <a:ext cx="2972219" cy="881758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>
            <a:off x="12670342" y="6480309"/>
            <a:ext cx="2972219" cy="881758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118842" y="3063989"/>
            <a:ext cx="1452371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b="1" dirty="0"/>
              <a:t>Data </a:t>
            </a:r>
            <a:r>
              <a:rPr lang="en-US" sz="3600" b="1" dirty="0" smtClean="0"/>
              <a:t>Overview and Understanding:</a:t>
            </a:r>
            <a:endParaRPr lang="en-US" sz="3600" dirty="0"/>
          </a:p>
          <a:p>
            <a:pPr lvl="1"/>
            <a:r>
              <a:rPr lang="en-US" sz="3600" dirty="0"/>
              <a:t>Our dataset comprises several key entities, including User, Profile, Location, Session, Content, Reaction, and Reaction Type. These entities collectively provide a rich source of information for our analysis</a:t>
            </a:r>
            <a:r>
              <a:rPr lang="en-US" sz="3600" dirty="0" smtClean="0"/>
              <a:t>.</a:t>
            </a:r>
          </a:p>
          <a:p>
            <a:endParaRPr lang="en-US" sz="3600" dirty="0"/>
          </a:p>
          <a:p>
            <a:endParaRPr lang="en-IN" sz="36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1" y="-710238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sp>
        <p:nvSpPr>
          <p:cNvPr id="27" name="TextBox 26"/>
          <p:cNvSpPr txBox="1"/>
          <p:nvPr/>
        </p:nvSpPr>
        <p:spPr>
          <a:xfrm>
            <a:off x="3429000" y="1685150"/>
            <a:ext cx="13569300" cy="72943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b="1" dirty="0"/>
              <a:t>Requirement Identification:</a:t>
            </a:r>
            <a:endParaRPr lang="en-US" sz="3600" dirty="0"/>
          </a:p>
          <a:p>
            <a:pPr lvl="1"/>
            <a:r>
              <a:rPr lang="en-US" sz="3600" dirty="0" smtClean="0"/>
              <a:t>Through requirement </a:t>
            </a:r>
            <a:r>
              <a:rPr lang="en-US" sz="3600" dirty="0"/>
              <a:t>gathering, we identified the top three categories with the highest relevance and impact: Reaction, Content, and Reaction Type. These categories </a:t>
            </a:r>
            <a:r>
              <a:rPr lang="en-US" sz="3600" dirty="0" smtClean="0"/>
              <a:t>are fundamentals </a:t>
            </a:r>
            <a:r>
              <a:rPr lang="en-US" sz="3600" dirty="0"/>
              <a:t>for understanding user engagement and preferences within our platform</a:t>
            </a:r>
            <a:r>
              <a:rPr lang="en-US" sz="3600" dirty="0" smtClean="0"/>
              <a:t>.</a:t>
            </a:r>
          </a:p>
          <a:p>
            <a:pPr lvl="1"/>
            <a:endParaRPr lang="en-US" sz="3600" dirty="0" smtClean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b="1" dirty="0"/>
              <a:t>Data Cleaning:</a:t>
            </a:r>
            <a:endParaRPr lang="en-US" sz="3600" dirty="0"/>
          </a:p>
          <a:p>
            <a:pPr lvl="1"/>
            <a:r>
              <a:rPr lang="en-US" sz="3600" dirty="0"/>
              <a:t>W</a:t>
            </a:r>
            <a:r>
              <a:rPr lang="en-US" sz="3600" dirty="0" smtClean="0"/>
              <a:t>e cleaned </a:t>
            </a:r>
            <a:r>
              <a:rPr lang="en-US" sz="3600" dirty="0"/>
              <a:t>our dataset to ensure its integrity and reliability using Microsoft Excel. By addressing inconsistencies, missing values, and </a:t>
            </a:r>
            <a:r>
              <a:rPr lang="en-US" sz="3600" dirty="0" smtClean="0"/>
              <a:t>errors, </a:t>
            </a:r>
            <a:r>
              <a:rPr lang="en-US" sz="3600" dirty="0"/>
              <a:t>we established a solid foundation for subsequent analysis</a:t>
            </a:r>
            <a:r>
              <a:rPr lang="en-US" dirty="0"/>
              <a:t>.</a:t>
            </a:r>
          </a:p>
          <a:p>
            <a:pPr lvl="1"/>
            <a:endParaRPr lang="en-US" sz="3600" dirty="0"/>
          </a:p>
          <a:p>
            <a:pPr lvl="1"/>
            <a:endParaRPr lang="en-US" sz="36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2" y="-1235382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sp>
        <p:nvSpPr>
          <p:cNvPr id="29" name="TextBox 28"/>
          <p:cNvSpPr txBox="1"/>
          <p:nvPr/>
        </p:nvSpPr>
        <p:spPr>
          <a:xfrm>
            <a:off x="3080996" y="664013"/>
            <a:ext cx="14173645" cy="95102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b="1" dirty="0"/>
              <a:t>Data Integration:</a:t>
            </a:r>
            <a:endParaRPr lang="en-US" sz="3600" dirty="0"/>
          </a:p>
          <a:p>
            <a:pPr lvl="1"/>
            <a:r>
              <a:rPr lang="en-US" sz="3600" dirty="0"/>
              <a:t>We </a:t>
            </a:r>
            <a:r>
              <a:rPr lang="en-US" sz="3600" dirty="0" smtClean="0"/>
              <a:t>merged </a:t>
            </a:r>
            <a:r>
              <a:rPr lang="en-US" sz="3600" dirty="0"/>
              <a:t>all </a:t>
            </a:r>
            <a:r>
              <a:rPr lang="en-US" sz="3600" dirty="0" smtClean="0"/>
              <a:t>three datasets </a:t>
            </a:r>
            <a:r>
              <a:rPr lang="en-US" sz="3600" dirty="0"/>
              <a:t>into a unified dataset using MySQL. This integration streamlined our analysis process and enabled comprehensive insights across multiple dimensions of user interaction and content engagement</a:t>
            </a:r>
            <a:r>
              <a:rPr lang="en-US" sz="3600" dirty="0" smtClean="0"/>
              <a:t>.</a:t>
            </a:r>
          </a:p>
          <a:p>
            <a:pPr lvl="1"/>
            <a:endParaRPr lang="en-US" sz="36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b="1" dirty="0" smtClean="0"/>
              <a:t>Data Analysis:</a:t>
            </a:r>
            <a:endParaRPr lang="en-US" sz="3600" dirty="0"/>
          </a:p>
          <a:p>
            <a:pPr lvl="1"/>
            <a:r>
              <a:rPr lang="en-US" sz="3600" dirty="0"/>
              <a:t>Our analysis focused on determining the popularity of content categories within our platform. By aggregating scores associated with each category, we gained insights into their relative prominence among users</a:t>
            </a:r>
            <a:r>
              <a:rPr lang="en-US" sz="3600" dirty="0" smtClean="0"/>
              <a:t>.</a:t>
            </a:r>
          </a:p>
          <a:p>
            <a:pPr lvl="1"/>
            <a:endParaRPr lang="en-US" sz="3600" dirty="0" smtClean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b="1" dirty="0" smtClean="0"/>
              <a:t>Uncover Insights:</a:t>
            </a:r>
            <a:endParaRPr lang="en-US" sz="3600" dirty="0"/>
          </a:p>
          <a:p>
            <a:pPr lvl="1"/>
            <a:r>
              <a:rPr lang="en-US" sz="3600" dirty="0"/>
              <a:t>A</a:t>
            </a:r>
            <a:r>
              <a:rPr lang="en-US" sz="3600" dirty="0" smtClean="0"/>
              <a:t>nalysis </a:t>
            </a:r>
            <a:r>
              <a:rPr lang="en-US" sz="3600" dirty="0"/>
              <a:t>of content categories revealed the top five categories with the highest popularity. These categories not only reflect user preferences but also offer valuable insights for content </a:t>
            </a:r>
            <a:r>
              <a:rPr lang="en-US" sz="3600" dirty="0" smtClean="0"/>
              <a:t>selection </a:t>
            </a:r>
            <a:r>
              <a:rPr lang="en-US" sz="3600" dirty="0"/>
              <a:t>and optimization strategies.</a:t>
            </a:r>
          </a:p>
          <a:p>
            <a:pPr lvl="1"/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4538516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385</TotalTime>
  <Words>568</Words>
  <Application>Microsoft Office PowerPoint</Application>
  <PresentationFormat>Custom</PresentationFormat>
  <Paragraphs>149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Graphik Regular</vt:lpstr>
      <vt:lpstr>Calibri</vt:lpstr>
      <vt:lpstr>Wingdings</vt:lpstr>
      <vt:lpstr>Clear Sans Regular Bold</vt:lpstr>
      <vt:lpstr>Arial Narrow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Template</dc:title>
  <dc:creator>Kevin Dang</dc:creator>
  <cp:lastModifiedBy>DELL</cp:lastModifiedBy>
  <cp:revision>64</cp:revision>
  <dcterms:created xsi:type="dcterms:W3CDTF">2006-08-16T00:00:00Z</dcterms:created>
  <dcterms:modified xsi:type="dcterms:W3CDTF">2024-03-11T17:48:40Z</dcterms:modified>
  <dc:identifier>DAEhDyfaYKE</dc:identifier>
</cp:coreProperties>
</file>